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  <p:embeddedFont>
      <p:font typeface="Aref Ruqaa"/>
      <p:regular r:id="rId12"/>
      <p:bold r:id="rId13"/>
    </p:embeddedFont>
    <p:embeddedFont>
      <p:font typeface="Merriweather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3" Type="http://schemas.openxmlformats.org/officeDocument/2006/relationships/font" Target="fonts/ArefRuqaa-bold.fntdata"/><Relationship Id="rId12" Type="http://schemas.openxmlformats.org/officeDocument/2006/relationships/font" Target="fonts/ArefRuqaa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15" Type="http://schemas.openxmlformats.org/officeDocument/2006/relationships/font" Target="fonts/Merriweather-bold.fntdata"/><Relationship Id="rId14" Type="http://schemas.openxmlformats.org/officeDocument/2006/relationships/font" Target="fonts/Merriweather-regular.fntdata"/><Relationship Id="rId17" Type="http://schemas.openxmlformats.org/officeDocument/2006/relationships/font" Target="fonts/Merriweather-boldItalic.fntdata"/><Relationship Id="rId16" Type="http://schemas.openxmlformats.org/officeDocument/2006/relationships/font" Target="fonts/Merriweather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4c66eae16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4c66eae1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hasCustomPrompt="1" type="title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rect b="b" l="l" r="r" t="t"/>
            <a:pathLst>
              <a:path extrusionOk="0" h="175924" w="36577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rect b="b" l="l" r="r" t="t"/>
            <a:pathLst>
              <a:path extrusionOk="0" h="175975" w="172545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rect b="b" l="l" r="r" t="t"/>
            <a:pathLst>
              <a:path extrusionOk="0" h="175824" w="172676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/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5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2" type="body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 txBox="1"/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/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43" name="Google Shape;4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p9"/>
          <p:cNvSpPr txBox="1"/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1" type="subTitle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48" name="Google Shape;48;p9"/>
          <p:cNvSpPr txBox="1"/>
          <p:nvPr>
            <p:ph idx="2" type="body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0"/>
          <p:cNvSpPr txBox="1"/>
          <p:nvPr>
            <p:ph idx="1" type="body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radig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ctrTitle"/>
          </p:nvPr>
        </p:nvSpPr>
        <p:spPr>
          <a:xfrm>
            <a:off x="115600" y="128750"/>
            <a:ext cx="8520600" cy="128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محاضرة رقم 4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200"/>
              <a:t>في</a:t>
            </a:r>
            <a:endParaRPr sz="32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300"/>
              <a:t> مادة الشريعة الإسلامية</a:t>
            </a:r>
            <a:endParaRPr sz="3300"/>
          </a:p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1518925" y="2125560"/>
            <a:ext cx="4242600" cy="738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rgbClr val="000000"/>
                </a:solidFill>
                <a:latin typeface="Aref Ruqaa"/>
                <a:ea typeface="Aref Ruqaa"/>
                <a:cs typeface="Aref Ruqaa"/>
                <a:sym typeface="Aref Ruqaa"/>
              </a:rPr>
              <a:t>أ.د/ فاطمـة فـؤاد عبدالحميد</a:t>
            </a:r>
            <a:endParaRPr sz="3000">
              <a:solidFill>
                <a:srgbClr val="000000"/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6472725" y="308225"/>
            <a:ext cx="3000000" cy="6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rPr>
              <a:t>(ماجستير)</a:t>
            </a:r>
            <a:endParaRPr sz="3000">
              <a:solidFill>
                <a:schemeClr val="accen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>
            <p:ph type="title"/>
          </p:nvPr>
        </p:nvSpPr>
        <p:spPr>
          <a:xfrm>
            <a:off x="465825" y="346825"/>
            <a:ext cx="8520600" cy="62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ar"/>
              <a:t>التفرقة بين الرجل والمرأة في الإسلام من حيث الحقوق والواجبات</a:t>
            </a:r>
            <a:endParaRPr/>
          </a:p>
        </p:txBody>
      </p:sp>
      <p:sp>
        <p:nvSpPr>
          <p:cNvPr id="72" name="Google Shape;72;p14"/>
          <p:cNvSpPr txBox="1"/>
          <p:nvPr/>
        </p:nvSpPr>
        <p:spPr>
          <a:xfrm>
            <a:off x="539400" y="1605325"/>
            <a:ext cx="8116500" cy="304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latin typeface="Traditional Arabic"/>
                <a:ea typeface="Traditional Arabic"/>
                <a:cs typeface="Traditional Arabic"/>
                <a:sym typeface="Traditional Arabic"/>
              </a:rPr>
              <a:t>1- من الناحية الاقتصادية</a:t>
            </a:r>
            <a:endParaRPr sz="30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latin typeface="Traditional Arabic"/>
                <a:ea typeface="Traditional Arabic"/>
                <a:cs typeface="Traditional Arabic"/>
                <a:sym typeface="Traditional Arabic"/>
              </a:rPr>
              <a:t>2- من الناحية الدينية </a:t>
            </a:r>
            <a:endParaRPr sz="30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latin typeface="Traditional Arabic"/>
                <a:ea typeface="Traditional Arabic"/>
                <a:cs typeface="Traditional Arabic"/>
                <a:sym typeface="Traditional Arabic"/>
              </a:rPr>
              <a:t>3- من ناحية الشهادة</a:t>
            </a:r>
            <a:endParaRPr sz="3000">
              <a:latin typeface="Traditional Arabic"/>
              <a:ea typeface="Traditional Arabic"/>
              <a:cs typeface="Traditional Arabic"/>
              <a:sym typeface="Traditional Arabic"/>
            </a:endParaRPr>
          </a:p>
          <a:p>
            <a:pPr indent="0" lvl="0" marL="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" sz="3000">
                <a:latin typeface="Traditional Arabic"/>
                <a:ea typeface="Traditional Arabic"/>
                <a:cs typeface="Traditional Arabic"/>
                <a:sym typeface="Traditional Arabic"/>
              </a:rPr>
              <a:t>4- من ناحية الميراث </a:t>
            </a:r>
            <a:endParaRPr sz="3000">
              <a:latin typeface="Traditional Arabic"/>
              <a:ea typeface="Traditional Arabic"/>
              <a:cs typeface="Traditional Arabic"/>
              <a:sym typeface="Traditional Arab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